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31.xml" ContentType="application/vnd.openxmlformats-officedocument.presentationml.tags+xml"/>
  <Override PartName="/ppt/tags/tag8.xml" ContentType="application/vnd.openxmlformats-officedocument.presentationml.tags+xml"/>
  <Override PartName="/ppt/tags/tag44.xml" ContentType="application/vnd.openxmlformats-officedocument.presentationml.tags+xml"/>
  <Override PartName="/ppt/tags/tag9.xml" ContentType="application/vnd.openxmlformats-officedocument.presentationml.tags+xml"/>
  <Override PartName="/ppt/tags/tag45.xml" ContentType="application/vnd.openxmlformats-officedocument.presentationml.tags+xml"/>
  <Override PartName="/ppt/tags/tag10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1.xml" ContentType="application/vnd.openxmlformats-officedocument.presentationml.tags+xml"/>
  <Override PartName="/ppt/tags/tag3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38.xml" ContentType="application/vnd.openxmlformats-officedocument.presentationml.tags+xml"/>
  <Override PartName="/ppt/tags/tag7.xml" ContentType="application/vnd.openxmlformats-officedocument.presentationml.tags+xml"/>
  <Override PartName="/ppt/tags/tag14.xml" ContentType="application/vnd.openxmlformats-officedocument.presentationml.tags+xml"/>
  <Override PartName="/ppt/tags/tag46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51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50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0.xml" ContentType="application/vnd.openxmlformats-officedocument.presentationml.tags+xml"/>
  <Override PartName="/ppt/tags/tag52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29.xml" ContentType="application/vnd.openxmlformats-officedocument.presentationml.tags+xml"/>
  <Override PartName="/ppt/tags/tag49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53.xml" ContentType="application/vnd.openxmlformats-officedocument.presentationml.tags+xml"/>
  <Override PartName="/ppt/tags/tag47.xml" ContentType="application/vnd.openxmlformats-officedocument.presentationml.tags+xml"/>
  <Override PartName="/ppt/tags/tag19.xml" ContentType="application/vnd.openxmlformats-officedocument.presentationml.tags+xml"/>
  <Override PartName="/ppt/tags/tag35.xml" ContentType="application/vnd.openxmlformats-officedocument.presentationml.tags+xml"/>
  <Override PartName="/ppt/tags/tag20.xml" ContentType="application/vnd.openxmlformats-officedocument.presentationml.tags+xml"/>
  <Override PartName="/ppt/tags/tag23.xml" ContentType="application/vnd.openxmlformats-officedocument.presentationml.tags+xml"/>
  <Override PartName="/ppt/tags/tag48.xml" ContentType="application/vnd.openxmlformats-officedocument.presentationml.tags+xml"/>
  <Override PartName="/ppt/tags/tag34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13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2" r:id="rId1"/>
    <p:sldMasterId id="2147484063" r:id="rId2"/>
  </p:sldMasterIdLst>
  <p:notesMasterIdLst>
    <p:notesMasterId r:id="rId19"/>
  </p:notesMasterIdLst>
  <p:handoutMasterIdLst>
    <p:handoutMasterId r:id="rId20"/>
  </p:handoutMasterIdLst>
  <p:sldIdLst>
    <p:sldId id="777" r:id="rId3"/>
    <p:sldId id="778" r:id="rId4"/>
    <p:sldId id="781" r:id="rId5"/>
    <p:sldId id="779" r:id="rId6"/>
    <p:sldId id="780" r:id="rId7"/>
    <p:sldId id="782" r:id="rId8"/>
    <p:sldId id="783" r:id="rId9"/>
    <p:sldId id="784" r:id="rId10"/>
    <p:sldId id="785" r:id="rId11"/>
    <p:sldId id="787" r:id="rId12"/>
    <p:sldId id="788" r:id="rId13"/>
    <p:sldId id="789" r:id="rId14"/>
    <p:sldId id="790" r:id="rId15"/>
    <p:sldId id="791" r:id="rId16"/>
    <p:sldId id="792" r:id="rId17"/>
    <p:sldId id="786" r:id="rId18"/>
  </p:sldIdLst>
  <p:sldSz cx="9906000" cy="6858000" type="A4"/>
  <p:notesSz cx="10234613" cy="7102475"/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FE1"/>
    <a:srgbClr val="FF702D"/>
    <a:srgbClr val="DFE5EF"/>
    <a:srgbClr val="F2F7FC"/>
    <a:srgbClr val="E4EEF9"/>
    <a:srgbClr val="004489"/>
    <a:srgbClr val="FA5500"/>
    <a:srgbClr val="7F7F7F"/>
    <a:srgbClr val="E43E0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0" autoAdjust="0"/>
    <p:restoredTop sz="91223" autoAdjust="0"/>
  </p:normalViewPr>
  <p:slideViewPr>
    <p:cSldViewPr snapToGrid="0">
      <p:cViewPr varScale="1">
        <p:scale>
          <a:sx n="119" d="100"/>
          <a:sy n="119" d="100"/>
        </p:scale>
        <p:origin x="-438" y="-90"/>
      </p:cViewPr>
      <p:guideLst>
        <p:guide orient="horz" pos="4111"/>
        <p:guide orient="horz" pos="1652"/>
        <p:guide orient="horz" pos="668"/>
        <p:guide pos="229"/>
        <p:guide pos="5771"/>
        <p:guide pos="6069"/>
      </p:guideLst>
    </p:cSldViewPr>
  </p:slideViewPr>
  <p:outlineViewPr>
    <p:cViewPr>
      <p:scale>
        <a:sx n="33" d="100"/>
        <a:sy n="33" d="100"/>
      </p:scale>
      <p:origin x="36" y="19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398" y="-114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B3DFE3B6-570A-4C56-B47F-6CEFC886FDA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57EC5638-3CB0-4A9F-B673-7ABAB7AA7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6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AB710F3C-1901-43F5-BEDC-46566954B54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3400"/>
            <a:ext cx="3843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135" y="3374012"/>
            <a:ext cx="8188348" cy="3195110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31758C84-B58E-494F-8CEF-25E53AC35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04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3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9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6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4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9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.xml"/><Relationship Id="rId7" Type="http://schemas.openxmlformats.org/officeDocument/2006/relationships/oleObject" Target="../embeddings/oleObject8.bin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10" Type="http://schemas.microsoft.com/office/2007/relationships/hdphoto" Target="../media/hdphoto1.wdp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.xml"/><Relationship Id="rId7" Type="http://schemas.openxmlformats.org/officeDocument/2006/relationships/oleObject" Target="../embeddings/oleObject7.bin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2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4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25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25" y="5381625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9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8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5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7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10" y="6520431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1" y="1060468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274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30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30" y="5381643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1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4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0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9" y="6520429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0" y="1060466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345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92017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9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68177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1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8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tags" Target="../tags/tag45.xml"/><Relationship Id="rId7" Type="http://schemas.openxmlformats.org/officeDocument/2006/relationships/image" Target="../media/image19.jpg"/><Relationship Id="rId2" Type="http://schemas.openxmlformats.org/officeDocument/2006/relationships/tags" Target="../tags/tag4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47.xml"/><Relationship Id="rId7" Type="http://schemas.openxmlformats.org/officeDocument/2006/relationships/image" Target="../media/image21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2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1.xml"/><Relationship Id="rId7" Type="http://schemas.openxmlformats.org/officeDocument/2006/relationships/image" Target="../media/image23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3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8.jpg"/><Relationship Id="rId2" Type="http://schemas.openxmlformats.org/officeDocument/2006/relationships/tags" Target="../tags/tag5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7.xml"/><Relationship Id="rId7" Type="http://schemas.openxmlformats.org/officeDocument/2006/relationships/oleObject" Target="../embeddings/oleObject9.bin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1.xml"/><Relationship Id="rId7" Type="http://schemas.openxmlformats.org/officeDocument/2006/relationships/image" Target="../media/image6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3.xml"/><Relationship Id="rId7" Type="http://schemas.openxmlformats.org/officeDocument/2006/relationships/image" Target="../media/image6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37.xml"/><Relationship Id="rId7" Type="http://schemas.openxmlformats.org/officeDocument/2006/relationships/image" Target="../media/image6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jp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41.xml"/><Relationship Id="rId7" Type="http://schemas.openxmlformats.org/officeDocument/2006/relationships/image" Target="../media/image16.jpg"/><Relationship Id="rId2" Type="http://schemas.openxmlformats.org/officeDocument/2006/relationships/tags" Target="../tags/tag4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2612" y="2410691"/>
            <a:ext cx="8828086" cy="2438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Сети ВЫСОКОГО НАПРЯЖЕНИЯ.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Смертельная опасность вблизи  ЛЭП.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(информация для учеников школ и студентов)</a:t>
            </a:r>
            <a:endParaRPr lang="ru-RU" sz="2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90088" y="6572250"/>
            <a:ext cx="315912" cy="285750"/>
          </a:xfrm>
        </p:spPr>
        <p:txBody>
          <a:bodyPr/>
          <a:lstStyle/>
          <a:p>
            <a:fld id="{E893A361-5A8E-4789-8762-ADD1AA23B38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07619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Вблизи ЛЭП НЕЛЬЗЯ!   Ловить рыбу!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Через удочку рыбака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            убивает насмерть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Два случая в Пензенской области.</a:t>
            </a:r>
          </a:p>
        </p:txBody>
      </p:sp>
      <p:pic>
        <p:nvPicPr>
          <p:cNvPr id="5775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08" y="2203675"/>
            <a:ext cx="381000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559734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 близи ЛЭП НЕЛЬЗЯ!   Запускать воздушные змеи!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0" y="1974931"/>
            <a:ext cx="6656614" cy="443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9" y="2149590"/>
            <a:ext cx="2892753" cy="408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564235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950024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Прикасаться к опорам ЛЭП!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А тем более залазить на них!!!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8" y="2022145"/>
            <a:ext cx="4010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63" y="2327561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74667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Приближаться к проводам ЛЭП!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06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45" y="2788537"/>
            <a:ext cx="7248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882219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Подходить к оборванному проводу!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52" y="1812100"/>
            <a:ext cx="4010025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4" y="1812100"/>
            <a:ext cx="4010025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65356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1" y="973775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Играть вблизи ЛЭП!</a:t>
            </a:r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1742332"/>
            <a:ext cx="4546271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1742331"/>
            <a:ext cx="453031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6" y="2514556"/>
            <a:ext cx="1828888" cy="18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9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32792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74" y="2428391"/>
            <a:ext cx="5927766" cy="395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834991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7523" y="1060468"/>
            <a:ext cx="8550233" cy="492443"/>
          </a:xfrm>
        </p:spPr>
        <p:txBody>
          <a:bodyPr/>
          <a:lstStyle/>
          <a:p>
            <a:r>
              <a:rPr lang="ru-RU" dirty="0" smtClean="0"/>
              <a:t>Наша компания занимается передачей электрической энергии, выработанной на  крупнейших электростанциях </a:t>
            </a:r>
            <a:r>
              <a:rPr lang="ru-RU" dirty="0"/>
              <a:t>РФ и </a:t>
            </a:r>
            <a:r>
              <a:rPr lang="ru-RU" dirty="0" smtClean="0"/>
              <a:t>её распределением </a:t>
            </a:r>
            <a:r>
              <a:rPr lang="ru-RU" dirty="0"/>
              <a:t>по  </a:t>
            </a:r>
            <a:r>
              <a:rPr lang="ru-RU" dirty="0" smtClean="0"/>
              <a:t>всем  регионам страны. </a:t>
            </a:r>
            <a:endParaRPr lang="ru-RU" dirty="0"/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1" y="1668350"/>
            <a:ext cx="9500259" cy="173257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По нашим  линиям  электропередач  передаются  огромные мощности.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Этих  мощностей достаточно для электропитания целых регионов (областей, республик и краёв) 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городами и посёлками</a:t>
            </a:r>
            <a:r>
              <a:rPr lang="ru-RU" dirty="0">
                <a:solidFill>
                  <a:prstClr val="black"/>
                </a:solidFill>
                <a:sym typeface="+mn-lt"/>
              </a:rPr>
              <a:t>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заводами и фабриками,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трамваями и троллейбусами,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сетями освещения и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  всеми жилыми домами.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</p:txBody>
      </p:sp>
      <p:sp>
        <p:nvSpPr>
          <p:cNvPr id="74" name="Rectangle 84"/>
          <p:cNvSpPr/>
          <p:nvPr/>
        </p:nvSpPr>
        <p:spPr>
          <a:xfrm>
            <a:off x="201880" y="4404313"/>
            <a:ext cx="3313215" cy="205234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Для передачи такой большой мощности на огромные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расстояния используются </a:t>
            </a:r>
            <a:r>
              <a:rPr lang="ru-RU" dirty="0" smtClean="0">
                <a:solidFill>
                  <a:srgbClr val="C00000"/>
                </a:solidFill>
                <a:sym typeface="+mn-lt"/>
              </a:rPr>
              <a:t>МАГИСТРАЛЬНЫЕ линии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электропередач,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со </a:t>
            </a:r>
            <a:r>
              <a:rPr lang="ru-RU" dirty="0" smtClean="0">
                <a:solidFill>
                  <a:srgbClr val="FF0000"/>
                </a:solidFill>
                <a:sym typeface="+mn-lt"/>
              </a:rPr>
              <a:t>СВЕХВЫСОКИМ  НАПРЯЖЕНИЕМ!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" y="1081777"/>
            <a:ext cx="8959808" cy="5973205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14424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0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84"/>
          <p:cNvSpPr/>
          <p:nvPr/>
        </p:nvSpPr>
        <p:spPr>
          <a:xfrm>
            <a:off x="819396" y="1175658"/>
            <a:ext cx="8621487" cy="259962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Например:</a:t>
            </a:r>
          </a:p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	- для передачи электричества от </a:t>
            </a:r>
            <a:r>
              <a:rPr lang="ru-RU" sz="1400" dirty="0" err="1" smtClean="0">
                <a:solidFill>
                  <a:srgbClr val="FFFF00"/>
                </a:solidFill>
                <a:sym typeface="+mn-lt"/>
              </a:rPr>
              <a:t>Балаковской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 АЭС (Саратовская обл.) и Жигулёвской ГЭС (самарская обл.) используются ЛЭП 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500 000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r>
              <a:rPr lang="ru-RU" sz="1400" dirty="0">
                <a:solidFill>
                  <a:srgbClr val="FFFF00"/>
                </a:solidFill>
                <a:sym typeface="+mn-lt"/>
              </a:rPr>
              <a:t>	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- для распределения электроэнергии внутри области или республики используются ЛЭП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220 000</a:t>
            </a:r>
            <a:r>
              <a:rPr lang="ru-RU" sz="1600" dirty="0" smtClean="0">
                <a:solidFill>
                  <a:srgbClr val="FFFF00"/>
                </a:solidFill>
                <a:sym typeface="+mn-lt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 или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110 000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endParaRPr lang="ru-RU" sz="1400" dirty="0">
              <a:solidFill>
                <a:srgbClr val="FFFF00"/>
              </a:solidFill>
              <a:sym typeface="+mn-lt"/>
            </a:endParaRPr>
          </a:p>
          <a:p>
            <a:pPr marL="4763"/>
            <a:r>
              <a:rPr lang="ru-RU" sz="1600" u="sng" dirty="0" smtClean="0">
                <a:solidFill>
                  <a:srgbClr val="FFFF00"/>
                </a:solidFill>
                <a:sym typeface="+mn-lt"/>
              </a:rPr>
              <a:t>Это МАГИСТРАЛЬНЫЕ СЕТИ  страны.</a:t>
            </a:r>
          </a:p>
          <a:p>
            <a:pPr marL="4763"/>
            <a:endParaRPr lang="ru-RU" sz="1400" dirty="0" smtClean="0">
              <a:solidFill>
                <a:srgbClr val="FFFF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0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51437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6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2323539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4797632" y="3396343"/>
            <a:ext cx="4904506" cy="308758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Но, если такое случается в МАГИСТРАЛЬНЫХ сетях ВЫСОКОГО НАПРЯЖЕНИЯ – шансов у него НЕТ!  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Этот человек, если даже не сгорит в первые секунды, то точно погибнет в ближайшие часы или дни.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создаёт большие токи через тело человека, которые  выжигают большинство внутренних органов и поэтому не оставляют шансов выжить.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Увы, но это одно из свойств ВЫСОКОГО НАПРЯЖЕНИЯ!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9" y="3396343"/>
            <a:ext cx="4285199" cy="32139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84"/>
          <p:cNvSpPr/>
          <p:nvPr/>
        </p:nvSpPr>
        <p:spPr>
          <a:xfrm>
            <a:off x="201879" y="1215109"/>
            <a:ext cx="9500259" cy="202685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И так, ВЫСОКОЕ НАПРЯЖЕНИЕ необходимо человеку для передачи большой мощности на большие расстояния.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 высокое напряжение  служит человеку, т.е. приносит пользу, но нужно помнить, что оно всегда было и остаётся </a:t>
            </a:r>
            <a:r>
              <a:rPr lang="ru-RU" sz="1800" u="sng" dirty="0" smtClean="0">
                <a:solidFill>
                  <a:prstClr val="black"/>
                </a:solidFill>
                <a:sym typeface="+mn-lt"/>
              </a:rPr>
              <a:t>СМЕРТЕЛЬНО  ОПАСНЫМ</a:t>
            </a:r>
            <a:r>
              <a:rPr lang="ru-RU" sz="1800" dirty="0" smtClean="0">
                <a:solidFill>
                  <a:prstClr val="black"/>
                </a:solidFill>
                <a:sym typeface="+mn-lt"/>
              </a:rPr>
              <a:t> 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для  человека.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Если в результате несчастного случая человек попадает под напряжение 220 вольт (которые у Вас дома) в некоторых случаях он может  выжить, ИНОГДА.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503018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00259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УБИВАЕТ НА РАССТОЯНИИ!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Одно из свойств высокого напряжения – 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способность пробивать воздушные промежутки.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 ещё не дотронулся до провода, он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только приблизился к нему на недопустимое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расстояние. И в этот момент происходит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электричества, как молния.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Только молния кратковременная,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а электричество в проводах длительное.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В результате – обугленный труп!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3" y="3299051"/>
            <a:ext cx="47148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4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3084583"/>
            <a:ext cx="5320146" cy="3559662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07790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3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ПРОВОД УПАВШИЙ НА ЗЕМЛЮ СОЗДАЁТ ВОКРУГ СЕБЯ ОПАСНУЮ ЗОНУ  «ШАГОВОЕ НАПРЯЖЕНИЕ»!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Если провод ЛЭП или трос оборвался и упал на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землю, то вокруг него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 поверхности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земли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создаётся зона высокого напряжения.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Человек, находясь в ней, может получить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просто шагнув или чуть расставив ноги.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Опасная зона ограничена 10 метрами вокруг места падения провода.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Один шаг в зоне «ШАГОВОГО НАПРЯЖЕНИЯ»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человек погибнет.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Погибнет даже на расстоянии нескольких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метров от лежащего провода.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17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0490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 МОЖЕТ БЫТЬ НАПРЯЖЕНИЕ.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Высокое напряжение ЛЭП способно передавать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(с помощью электрического поля)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напряжение на металлические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проводники и конструкции.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	Это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явление называется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	«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НАВЕДЁННОЕ НАПРЯЖЕНИЕ».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Если заземлитель опоры повреждён,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то велика вероятность появления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опасного напряжения.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Человек, прикоснувшись к такой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опоре, получит удар током.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28" y="3146959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49894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025247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ПОВЕРХНОСТИ ИЗОЛЯТОРОВ ЕСТЬ НАПРЯЖЕНИЕ.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Поверхность изолятора сконструирована так,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чтобы создать максимальное сопротивление.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Однако в результате атмосферных загрязнений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появляющихся со временем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микротрещин в теле изолятора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 его поверхности начинают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течь токи утечки.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Дотронувшись до изолятора человек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создаёт благоприятные условия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для пробоя изолятора и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получения смертельного разряда.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5" y="1643049"/>
            <a:ext cx="1425039" cy="8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1489249"/>
            <a:ext cx="984909" cy="113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81" y="3313216"/>
            <a:ext cx="2545989" cy="29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092812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1911926"/>
            <a:ext cx="5355771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Чем больше изоляторов в гирлянде, тем страшнее напряжение в линии.  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Не приближайтесь к ЛЭП во время дождя или в туман (повышенная влажность).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Подведём итоги.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9" y="2334478"/>
            <a:ext cx="3671962" cy="2786371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" y="3505201"/>
            <a:ext cx="5033655" cy="283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5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4&quot;&gt;&lt;elem m_fUsage=&quot;8.50986304218151090000E+000&quot;&gt;&lt;m_msothmcolidx val=&quot;0&quot;/&gt;&lt;m_rgb r=&quot;ff&quot; g=&quot;99&quot; b=&quot;0&quot;/&gt;&lt;m_ppcolschidx tagver0=&quot;23004&quot; tagname0=&quot;m_ppcolschidxUNRECOGNIZED&quot; val=&quot;0&quot;/&gt;&lt;m_nBrightness val=&quot;0&quot;/&gt;&lt;/elem&gt;&lt;elem m_fUsage=&quot;7.65384043863510110000E-001&quot;&gt;&lt;m_msothmcolidx val=&quot;0&quot;/&gt;&lt;m_rgb r=&quot;ff&quot; g=&quot;d3&quot; b=&quot;66&quot;/&gt;&lt;m_ppcolschidx tagver0=&quot;23004&quot; tagname0=&quot;m_ppcolschidxUNRECOGNIZED&quot; val=&quot;0&quot;/&gt;&lt;m_nBrightness val=&quot;0&quot;/&gt;&lt;/elem&gt;&lt;elem m_fUsage=&quot;5.17716922136988830000E-001&quot;&gt;&lt;m_msothmcolidx val=&quot;0&quot;/&gt;&lt;m_rgb r=&quot;fe&quot; g=&quot;a6&quot; b=&quot;2e&quot;/&gt;&lt;m_ppcolschidx tagver0=&quot;23004&quot; tagname0=&quot;m_ppcolschidxUNRECOGNIZED&quot; val=&quot;0&quot;/&gt;&lt;m_nBrightness val=&quot;0&quot;/&gt;&lt;/elem&gt;&lt;elem m_fUsage=&quot;7.40080453450797230000E-002&quot;&gt;&lt;m_msothmcolidx val=&quot;0&quot;/&gt;&lt;m_rgb r=&quot;44&quot; g=&quot;72&quot; b=&quot;c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heme/theme1.xml><?xml version="1.0" encoding="utf-8"?>
<a:theme xmlns:a="http://schemas.openxmlformats.org/drawingml/2006/main" name="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dlc_DocId xmlns="57504d04-691e-4fc4-8f09-4f19fdbe90f6">XXJ7TYMEEKJ2-3639-7</_dlc_DocId>
    <_dlc_DocIdUrl xmlns="57504d04-691e-4fc4-8f09-4f19fdbe90f6">
      <Url>https://vip.gov.mari.ru/sernur/msp/_layouts/DocIdRedir.aspx?ID=XXJ7TYMEEKJ2-3639-7</Url>
      <Description>XXJ7TYMEEKJ2-3639-7</Description>
    </_dlc_DocIdUrl>
    <_x041f__x0430__x043f__x043a__x0430_ xmlns="e81aa74a-1703-46c0-9975-095caf5385cc">2018 год</_x041f__x0430__x043f__x043a__x0430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EAB28F9DCF744EAB56793FF2484B94" ma:contentTypeVersion="2" ma:contentTypeDescription="Создание документа." ma:contentTypeScope="" ma:versionID="116edac4e165aa67fcb7de142fe4f173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e81aa74a-1703-46c0-9975-095caf5385cc" targetNamespace="http://schemas.microsoft.com/office/2006/metadata/properties" ma:root="true" ma:fieldsID="52b81f495b4804bdd9c686e9bcf1ad7e" ns2:_="" ns3:_="" ns4:_="">
    <xsd:import namespace="57504d04-691e-4fc4-8f09-4f19fdbe90f6"/>
    <xsd:import namespace="6d7c22ec-c6a4-4777-88aa-bc3c76ac660e"/>
    <xsd:import namespace="e81aa74a-1703-46c0-9975-095caf5385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a74a-1703-46c0-9975-095caf5385cc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Папка" ma:default="2018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6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B8C47-9C09-4EBF-B38F-AFE495BA3D6E}"/>
</file>

<file path=customXml/itemProps2.xml><?xml version="1.0" encoding="utf-8"?>
<ds:datastoreItem xmlns:ds="http://schemas.openxmlformats.org/officeDocument/2006/customXml" ds:itemID="{A6335039-1FA2-4B21-A852-6A54A4F80D4A}"/>
</file>

<file path=customXml/itemProps3.xml><?xml version="1.0" encoding="utf-8"?>
<ds:datastoreItem xmlns:ds="http://schemas.openxmlformats.org/officeDocument/2006/customXml" ds:itemID="{2C76F5B8-E6D9-4927-BC9B-9A57272ADBFD}"/>
</file>

<file path=customXml/itemProps4.xml><?xml version="1.0" encoding="utf-8"?>
<ds:datastoreItem xmlns:ds="http://schemas.openxmlformats.org/officeDocument/2006/customXml" ds:itemID="{27918EC3-3EEA-46C0-9824-DF5404EA23E2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ФСК февраль 2014 с линиями</Template>
  <TotalTime>0</TotalTime>
  <Words>493</Words>
  <Application>Microsoft Office PowerPoint</Application>
  <PresentationFormat>Лист A4 (210x297 мм)</PresentationFormat>
  <Paragraphs>290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Шаблон ФСК февраль 2014 с линиями</vt:lpstr>
      <vt:lpstr>1_Шаблон ФСК февраль 2014 с линиями</vt:lpstr>
      <vt:lpstr>think-cell Slide</vt:lpstr>
      <vt:lpstr>Сети ВЫСОКОГО НАПРЯЖЕНИЯ.  Смертельная опасность вблизи  ЛЭП.  (информация для учеников школ и студентов)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Магистральные сети  ВЫСОКОГО НАПРЯЖЕНИЯ -  это смертельно опасно!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электробезопасности</dc:title>
  <dc:creator/>
  <cp:lastModifiedBy/>
  <cp:revision>1</cp:revision>
  <dcterms:created xsi:type="dcterms:W3CDTF">2014-02-13T06:18:42Z</dcterms:created>
  <dcterms:modified xsi:type="dcterms:W3CDTF">2017-05-23T06:11:12Z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0x0101009FEAB28F9DCF744EAB56793FF2484B94</vt:lpwstr>
  </property>
  <property fmtid="{D5CDD505-2E9C-101B-9397-08002B2CF9AE}" pid="3" name="_dlc_DocIdItemGuid">
    <vt:lpwstr>345c41fc-54b4-47f8-bbca-156af1fb7125</vt:lpwstr>
  </property>
</Properties>
</file>